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5" r:id="rId6"/>
    <p:sldId id="259" r:id="rId7"/>
    <p:sldId id="266" r:id="rId8"/>
    <p:sldId id="278" r:id="rId9"/>
    <p:sldId id="268" r:id="rId10"/>
    <p:sldId id="273" r:id="rId11"/>
    <p:sldId id="279" r:id="rId12"/>
    <p:sldId id="270" r:id="rId13"/>
    <p:sldId id="269" r:id="rId14"/>
    <p:sldId id="267" r:id="rId15"/>
    <p:sldId id="274" r:id="rId16"/>
    <p:sldId id="275" r:id="rId17"/>
    <p:sldId id="277" r:id="rId18"/>
    <p:sldId id="264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3657"/>
    <a:srgbClr val="014067"/>
    <a:srgbClr val="383B3E"/>
    <a:srgbClr val="3F3F3F"/>
    <a:srgbClr val="014E7D"/>
    <a:srgbClr val="01456F"/>
    <a:srgbClr val="014B79"/>
    <a:srgbClr val="0937C9"/>
    <a:srgbClr val="002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79104" autoAdjust="0"/>
  </p:normalViewPr>
  <p:slideViewPr>
    <p:cSldViewPr snapToGrid="0" showGuides="1">
      <p:cViewPr varScale="1">
        <p:scale>
          <a:sx n="64" d="100"/>
          <a:sy n="64" d="100"/>
        </p:scale>
        <p:origin x="451" y="72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-746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48" d="100"/>
          <a:sy n="48" d="100"/>
        </p:scale>
        <p:origin x="266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4/27/2022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8089" y="4473892"/>
            <a:ext cx="5934222" cy="3660458"/>
          </a:xfrm>
        </p:spPr>
        <p:txBody>
          <a:bodyPr/>
          <a:lstStyle/>
          <a:p>
            <a:pPr marL="171450" lvl="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0069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416" y="4473892"/>
            <a:ext cx="6808362" cy="3660458"/>
          </a:xfrm>
        </p:spPr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7036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5261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416" y="4473892"/>
            <a:ext cx="6808362" cy="3660458"/>
          </a:xfrm>
        </p:spPr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1088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8719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416" y="4473892"/>
            <a:ext cx="6808362" cy="3660458"/>
          </a:xfrm>
        </p:spPr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6292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4397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Tx/>
              <a:buChar char="-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32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5294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828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124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5294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56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8534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7421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298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906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EAC5-036B-4506-A41D-E62BFC928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81570-549C-4C21-BF96-600E55C62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6F5CD-318A-4992-8FE3-299EB309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FA93-DD5B-4996-9771-8DD99A0DD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8A17E-A577-49E7-8A12-47C3F087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BAD99-A3DF-478C-A520-48872FBEB5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0BBF9C3-BBAA-46CA-B8C8-C2DD4FB92B08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4298C3-3F84-44B7-96A7-1A55D76E9347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060B50-E32B-46A8-A8CC-DE9615BD3F0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3B3B9C-9994-42CE-8FB4-74DF1D3C8897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17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E2F93B-C5FC-4DEC-9DC3-49B04B015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8D44A-DDC0-4569-B579-9A443E524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21C2C-360A-400F-B6FC-1F6BA6C4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A7832-2A68-4D9F-8AAF-78D295B2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135B-CBE6-47D6-8ED6-4858755C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320382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966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4601496" y="-6"/>
            <a:ext cx="7590503" cy="455945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4354252" y="-4141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8EB44-6F21-4FA2-91CB-6489D361C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6106" y="203007"/>
            <a:ext cx="3216094" cy="49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2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707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5876E-3C98-406D-9D6C-9AB9AF1FFB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EFF8C-5C2A-4587-99CC-C5E500FF05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CB231-AFB1-48CF-87AB-A3701CD76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F84-9056-4FA3-A490-ECC9893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B1C7F-24D8-4049-B40D-7E4E3CD0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1FB-19F6-4707-B2C1-7DF23471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B0C3-234F-43E5-9B0F-EF81BE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6601-7B6E-47FF-805B-3936A686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8DC4D-8F2F-4AE5-BD7D-6731E41317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7274-0CFA-4FCE-A21D-3CF91AB897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E10D4A7-5EBF-473D-A65C-961409662587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02E901-5E59-46B4-B02F-220F23D0A0F4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5864DA8-EDC0-4005-9580-E894E91AB92D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E5C3F-5E88-4F13-8EAA-39F0BD3E54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8263E-3625-47B1-80B7-99D1EB3A5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1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7A5F-8103-4854-8EBC-5EBEF1EB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561EE-7A0D-4A48-B1E8-22AE36B2F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4715F-2E08-4D3F-A02B-3B35C7C6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EFF71-400C-4840-A4E5-433F99CF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C2AA6-B68B-449E-B939-B39972E3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DABE32-FDA4-4CF9-A33D-3585B6B136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3B9E511-8120-48BD-A70B-30441558ACC3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5E301CD-112A-4615-8869-D5EED610085B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A4B80D-5672-4367-8F86-83F14B549C1B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ECFAC2-3054-4341-AB69-92F66459E650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2E87F24-D743-47B4-8E2F-2E6F0F682BAD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970838-FC66-487F-A25D-433A13B1229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D48A09-17E8-48B9-8C4E-9CAE4CDA7DCC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B9FE493F-A325-4ED8-B39B-7C4A6CDFCE1C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5875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F84-9056-4FA3-A490-ECC9893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B1C7F-24D8-4049-B40D-7E4E3CD0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1FB-19F6-4707-B2C1-7DF23471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B0C3-234F-43E5-9B0F-EF81BE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6601-7B6E-47FF-805B-3936A686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8DC4D-8F2F-4AE5-BD7D-6731E41317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7274-0CFA-4FCE-A21D-3CF91AB897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E10D4A7-5EBF-473D-A65C-961409662587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02E901-5E59-46B4-B02F-220F23D0A0F4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5864DA8-EDC0-4005-9580-E894E91AB92D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E5C3F-5E88-4F13-8EAA-39F0BD3E54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8263E-3625-47B1-80B7-99D1EB3A5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92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F84-9056-4FA3-A490-ECC9893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B1C7F-24D8-4049-B40D-7E4E3CD0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1FB-19F6-4707-B2C1-7DF23471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B0C3-234F-43E5-9B0F-EF81BE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6601-7B6E-47FF-805B-3936A686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8DC4D-8F2F-4AE5-BD7D-6731E41317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7274-0CFA-4FCE-A21D-3CF91AB897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E10D4A7-5EBF-473D-A65C-961409662587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02E901-5E59-46B4-B02F-220F23D0A0F4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5864DA8-EDC0-4005-9580-E894E91AB92D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E5C3F-5E88-4F13-8EAA-39F0BD3E54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8263E-3625-47B1-80B7-99D1EB3A5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03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F84-9056-4FA3-A490-ECC9893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B1C7F-24D8-4049-B40D-7E4E3CD0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1FB-19F6-4707-B2C1-7DF23471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B0C3-234F-43E5-9B0F-EF81BE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6601-7B6E-47FF-805B-3936A686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8DC4D-8F2F-4AE5-BD7D-6731E41317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7274-0CFA-4FCE-A21D-3CF91AB897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E10D4A7-5EBF-473D-A65C-961409662587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02E901-5E59-46B4-B02F-220F23D0A0F4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5864DA8-EDC0-4005-9580-E894E91AB92D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E5C3F-5E88-4F13-8EAA-39F0BD3E54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8263E-3625-47B1-80B7-99D1EB3A5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7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E671-CA8C-4613-93BB-4BD7B467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B12F8-2C6B-45B4-BB8D-C6AE0418E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BFB1D-2487-4800-B650-C64269B57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E3A39-103E-4717-93BC-40063B9B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034FD-7D82-4B6B-B20A-37DD7BEE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31590-A887-4C19-A7BE-778246E9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23FC03-3FD9-40F1-96CA-64B04F9C93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F5C33A2-C227-4A7D-9991-288E61C46C79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FFF6AA-F2BA-42DB-8584-5A872A56558B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5E3A5F-E702-40E1-9601-68E4895C08AB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96D180-2184-4F5A-AF88-910E19AFE95F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84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D5A1-9A2A-4231-9B56-BE6DDC94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5077A-C55B-4782-8285-8B3872DEA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48BAE-F6E8-46EF-9D5A-A1E9E9B6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A44E6-3B9F-40CB-A225-FA5076B5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BAD0B-FF3F-4D95-A574-629083AC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48F0B-D269-4E48-82C1-4A1EFE90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9F4D9-D75D-49B6-92EB-7FF7125939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B0B1BF90-2515-4609-A7AD-C1CAA4232B47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77A2B1-1FDD-4EAA-87C3-90F5525FB0F0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AC8AA2-C2AC-42AC-995B-4D23F18CB450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C6E7D8-8E3B-488D-B6E8-7C861B897168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022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10A3-6773-45D1-BA8F-DB110E4D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523C-ED99-4BDF-AB06-E938747FB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71FD1-DB5E-4886-9BB4-60FB04F27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92429-3797-4A3D-856A-35B52F84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0EE0D-D2D2-47AE-A23A-D87D8F78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005114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CA900-624C-4890-87C0-9844DAE1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B763A-C15D-4CF7-9DE6-CB0B4AC4F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CE3C-1887-4662-8489-39388AA9C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4369-92E3-49E7-AC31-7AD571848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B5B12-B068-49B3-9F6C-6C52A6EB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77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94" r:id="rId2"/>
    <p:sldLayoutId id="2147483774" r:id="rId3"/>
    <p:sldLayoutId id="2147483797" r:id="rId4"/>
    <p:sldLayoutId id="2147483795" r:id="rId5"/>
    <p:sldLayoutId id="2147483796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90" r:id="rId13"/>
    <p:sldLayoutId id="2147483651" r:id="rId14"/>
    <p:sldLayoutId id="2147483710" r:id="rId15"/>
    <p:sldLayoutId id="2147483709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674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joinbhwa.com/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57F6BCE-75BB-4ECD-BEA5-21C36A9CC0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184" r="21184"/>
          <a:stretch/>
        </p:blipFill>
        <p:spPr>
          <a:xfrm>
            <a:off x="1683398" y="860944"/>
            <a:ext cx="4428523" cy="51370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97696"/>
            <a:ext cx="5929423" cy="11111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>
                <a:latin typeface="+mn-lt"/>
              </a:rPr>
              <a:t>Negotiate The Best Succession Plan For You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E6B042D-E9CB-40E0-AAE9-6AD11F53E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717803" y="2266951"/>
            <a:ext cx="2412998" cy="2324097"/>
          </a:xfrm>
          <a:prstGeom prst="hexagon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625C0-8BFC-418E-85BB-BCC0B869B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993" y="3288655"/>
            <a:ext cx="2133604" cy="329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05D3D-FBCF-4DC8-B5CE-8B09DCE1BF7C}"/>
              </a:ext>
            </a:extLst>
          </p:cNvPr>
          <p:cNvSpPr txBox="1"/>
          <p:nvPr/>
        </p:nvSpPr>
        <p:spPr>
          <a:xfrm>
            <a:off x="7194129" y="5998033"/>
            <a:ext cx="37460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financial professional/institutional use only.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37" r="21837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387900-EC29-4097-B133-E87A362A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699" y="2536830"/>
            <a:ext cx="6072622" cy="4184645"/>
          </a:xfrm>
        </p:spPr>
        <p:txBody>
          <a:bodyPr>
            <a:normAutofit/>
          </a:bodyPr>
          <a:lstStyle/>
          <a:p>
            <a:pPr lvl="0">
              <a:lnSpc>
                <a:spcPct val="160000"/>
              </a:lnSpc>
            </a:pPr>
            <a:r>
              <a:rPr lang="en-US" dirty="0"/>
              <a:t>Higher risk for buyer reduces an offer</a:t>
            </a:r>
          </a:p>
          <a:p>
            <a:pPr lvl="0">
              <a:lnSpc>
                <a:spcPct val="160000"/>
              </a:lnSpc>
            </a:pPr>
            <a:r>
              <a:rPr lang="en-US" dirty="0"/>
              <a:t>Is upfront guaranteed?</a:t>
            </a:r>
          </a:p>
          <a:p>
            <a:pPr lvl="0">
              <a:lnSpc>
                <a:spcPct val="160000"/>
              </a:lnSpc>
            </a:pPr>
            <a:r>
              <a:rPr lang="en-US" dirty="0"/>
              <a:t>Are their AUM retention requirements?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How high? How long? What is the reduction?</a:t>
            </a:r>
          </a:p>
          <a:p>
            <a:pPr lvl="0">
              <a:lnSpc>
                <a:spcPct val="160000"/>
              </a:lnSpc>
            </a:pPr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042EA08-5C78-4CA3-9105-46FF902A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61" y="1137874"/>
            <a:ext cx="7715639" cy="1215566"/>
          </a:xfrm>
        </p:spPr>
        <p:txBody>
          <a:bodyPr>
            <a:normAutofit/>
          </a:bodyPr>
          <a:lstStyle/>
          <a:p>
            <a:r>
              <a:rPr lang="en-US" sz="3600" dirty="0"/>
              <a:t>Guarantees</a:t>
            </a:r>
          </a:p>
        </p:txBody>
      </p:sp>
    </p:spTree>
    <p:extLst>
      <p:ext uri="{BB962C8B-B14F-4D97-AF65-F5344CB8AC3E}">
        <p14:creationId xmlns:p14="http://schemas.microsoft.com/office/powerpoint/2010/main" val="165140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185" y="2183174"/>
            <a:ext cx="6975582" cy="37372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Capital gains vs. ordinary income</a:t>
            </a:r>
          </a:p>
          <a:p>
            <a:pPr>
              <a:lnSpc>
                <a:spcPct val="150000"/>
              </a:lnSpc>
            </a:pPr>
            <a:r>
              <a:rPr lang="en-US" dirty="0"/>
              <a:t>Allocation for business sale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Consulting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Non compete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Furniture/fixtures/equipment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Goodwill</a:t>
            </a:r>
          </a:p>
          <a:p>
            <a:pPr>
              <a:lnSpc>
                <a:spcPct val="150000"/>
              </a:lnSpc>
            </a:pPr>
            <a:r>
              <a:rPr lang="en-US" dirty="0"/>
              <a:t>Taxed in the year of transaction or installment sale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40" y="671770"/>
            <a:ext cx="7578272" cy="1215566"/>
          </a:xfrm>
        </p:spPr>
        <p:txBody>
          <a:bodyPr>
            <a:normAutofit/>
          </a:bodyPr>
          <a:lstStyle/>
          <a:p>
            <a:r>
              <a:rPr lang="en-US" sz="3600" dirty="0"/>
              <a:t>Taxes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06" r="29206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4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37" r="21837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387900-EC29-4097-B133-E87A362A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66" y="2584040"/>
            <a:ext cx="6072622" cy="4184645"/>
          </a:xfrm>
        </p:spPr>
        <p:txBody>
          <a:bodyPr>
            <a:normAutofit/>
          </a:bodyPr>
          <a:lstStyle/>
          <a:p>
            <a:pPr lvl="0">
              <a:lnSpc>
                <a:spcPct val="160000"/>
              </a:lnSpc>
            </a:pPr>
            <a:r>
              <a:rPr lang="en-US" dirty="0"/>
              <a:t>Servicing existing clients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How much of the client base do you continue to support?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What will you do for them?  For how long?</a:t>
            </a:r>
          </a:p>
          <a:p>
            <a:pPr lvl="0">
              <a:lnSpc>
                <a:spcPct val="160000"/>
              </a:lnSpc>
            </a:pPr>
            <a:r>
              <a:rPr lang="en-US" dirty="0"/>
              <a:t>Attracting new clients to the practice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042EA08-5C78-4CA3-9105-46FF902A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83" y="1147952"/>
            <a:ext cx="7715639" cy="1215566"/>
          </a:xfrm>
        </p:spPr>
        <p:txBody>
          <a:bodyPr>
            <a:normAutofit/>
          </a:bodyPr>
          <a:lstStyle/>
          <a:p>
            <a:r>
              <a:rPr lang="en-US" sz="3600" dirty="0"/>
              <a:t>Value in your continued service</a:t>
            </a:r>
          </a:p>
        </p:txBody>
      </p:sp>
    </p:spTree>
    <p:extLst>
      <p:ext uri="{BB962C8B-B14F-4D97-AF65-F5344CB8AC3E}">
        <p14:creationId xmlns:p14="http://schemas.microsoft.com/office/powerpoint/2010/main" val="1917616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38" y="2151155"/>
            <a:ext cx="6471501" cy="42405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Multiple succession plans</a:t>
            </a:r>
          </a:p>
          <a:p>
            <a:pPr>
              <a:lnSpc>
                <a:spcPct val="150000"/>
              </a:lnSpc>
            </a:pPr>
            <a:r>
              <a:rPr lang="en-US" dirty="0"/>
              <a:t>Appropriate infrastructure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Transition support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Ongoing support</a:t>
            </a:r>
          </a:p>
          <a:p>
            <a:pPr>
              <a:lnSpc>
                <a:spcPct val="150000"/>
              </a:lnSpc>
            </a:pPr>
            <a:r>
              <a:rPr lang="en-US" dirty="0"/>
              <a:t>Financial strength &amp; stability</a:t>
            </a:r>
          </a:p>
          <a:p>
            <a:pPr>
              <a:lnSpc>
                <a:spcPct val="150000"/>
              </a:lnSpc>
            </a:pPr>
            <a:r>
              <a:rPr lang="en-US" dirty="0"/>
              <a:t>Financial partner relationships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66" y="632659"/>
            <a:ext cx="7578272" cy="1215566"/>
          </a:xfrm>
        </p:spPr>
        <p:txBody>
          <a:bodyPr>
            <a:normAutofit/>
          </a:bodyPr>
          <a:lstStyle/>
          <a:p>
            <a:r>
              <a:rPr lang="en-US" sz="3600" dirty="0"/>
              <a:t>Working With Experienced Buyers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06" r="29206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0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37" r="21837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387900-EC29-4097-B133-E87A362A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1" y="2171705"/>
            <a:ext cx="6922046" cy="418464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dirty="0"/>
              <a:t>Be a student of succession planning </a:t>
            </a:r>
          </a:p>
          <a:p>
            <a:pPr lvl="0">
              <a:lnSpc>
                <a:spcPct val="160000"/>
              </a:lnSpc>
            </a:pPr>
            <a:r>
              <a:rPr lang="en-US" dirty="0"/>
              <a:t>Intentionally position your practice ahead of time</a:t>
            </a:r>
          </a:p>
          <a:p>
            <a:pPr lvl="0">
              <a:lnSpc>
                <a:spcPct val="160000"/>
              </a:lnSpc>
            </a:pPr>
            <a:r>
              <a:rPr lang="en-US" dirty="0"/>
              <a:t>Understand terms to negotiate</a:t>
            </a:r>
          </a:p>
          <a:p>
            <a:pPr lvl="0">
              <a:lnSpc>
                <a:spcPct val="160000"/>
              </a:lnSpc>
            </a:pPr>
            <a:r>
              <a:rPr lang="en-US" dirty="0"/>
              <a:t>Have an advocate</a:t>
            </a:r>
          </a:p>
          <a:p>
            <a:pPr lvl="0">
              <a:lnSpc>
                <a:spcPct val="160000"/>
              </a:lnSpc>
            </a:pPr>
            <a:r>
              <a:rPr lang="en-US" dirty="0"/>
              <a:t>Work with experienced buyers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042EA08-5C78-4CA3-9105-46FF902A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53" y="629291"/>
            <a:ext cx="7715639" cy="1215566"/>
          </a:xfrm>
        </p:spPr>
        <p:txBody>
          <a:bodyPr>
            <a:normAutofit/>
          </a:bodyPr>
          <a:lstStyle/>
          <a:p>
            <a:r>
              <a:rPr lang="en-US" sz="3600" dirty="0"/>
              <a:t>Do Your Due Diligence</a:t>
            </a:r>
          </a:p>
        </p:txBody>
      </p:sp>
    </p:spTree>
    <p:extLst>
      <p:ext uri="{BB962C8B-B14F-4D97-AF65-F5344CB8AC3E}">
        <p14:creationId xmlns:p14="http://schemas.microsoft.com/office/powerpoint/2010/main" val="3743509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3FB895-3D21-4707-8EDE-3F825906DE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22929" y="3948780"/>
            <a:ext cx="3445782" cy="288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978-767-8667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B41C33-430D-4B31-A546-F85646919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2928" y="4286242"/>
            <a:ext cx="3445783" cy="289070"/>
          </a:xfrm>
        </p:spPr>
        <p:txBody>
          <a:bodyPr>
            <a:noAutofit/>
          </a:bodyPr>
          <a:lstStyle/>
          <a:p>
            <a:r>
              <a:rPr lang="en-US" sz="1600" dirty="0"/>
              <a:t>Matt.</a:t>
            </a:r>
            <a:r>
              <a:rPr lang="en-US" sz="1600"/>
              <a:t>davis@bhwawealth.com</a:t>
            </a:r>
            <a:endParaRPr lang="en-US" sz="1600" dirty="0"/>
          </a:p>
        </p:txBody>
      </p:sp>
      <p:pic>
        <p:nvPicPr>
          <p:cNvPr id="18" name="Picture Placeholder 16">
            <a:extLst>
              <a:ext uri="{FF2B5EF4-FFF2-40B4-BE49-F238E27FC236}">
                <a16:creationId xmlns:a16="http://schemas.microsoft.com/office/drawing/2014/main" id="{BA026684-ED32-4C82-8EFB-03E9E047EA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25" r="21225"/>
          <a:stretch/>
        </p:blipFill>
        <p:spPr>
          <a:xfrm>
            <a:off x="1683398" y="860944"/>
            <a:ext cx="4428523" cy="513708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5842" y="1811101"/>
            <a:ext cx="4853573" cy="901235"/>
          </a:xfrm>
        </p:spPr>
        <p:txBody>
          <a:bodyPr/>
          <a:lstStyle/>
          <a:p>
            <a:r>
              <a:rPr lang="en-US" dirty="0"/>
              <a:t>Thank </a:t>
            </a:r>
            <a:r>
              <a:rPr lang="en-US" b="0" dirty="0"/>
              <a:t>You.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7CE8B54A-D8B2-498F-ACFB-31AC2DEB8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CF4B4-CFC4-41F0-BDFB-100ACFCF5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32" y="3297233"/>
            <a:ext cx="1815337" cy="2800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FC807-7D2A-4A93-8AE0-2CCC4674B5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22928" y="4594956"/>
            <a:ext cx="3762413" cy="627973"/>
          </a:xfrm>
        </p:spPr>
        <p:txBody>
          <a:bodyPr>
            <a:noAutofit/>
          </a:bodyPr>
          <a:lstStyle/>
          <a:p>
            <a:r>
              <a:rPr lang="en-US" sz="1600" dirty="0">
                <a:hlinkClick r:id="rId5"/>
              </a:rPr>
              <a:t>www.joinbhwa.com</a:t>
            </a:r>
            <a:endParaRPr lang="en-US" sz="1600" dirty="0"/>
          </a:p>
          <a:p>
            <a:r>
              <a:rPr lang="en-US" sz="1600" dirty="0"/>
              <a:t>1400 Computer Dr. Westborough, MA</a:t>
            </a:r>
          </a:p>
          <a:p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382831-0D1E-47A2-8456-1C4F9A0BBD45}"/>
              </a:ext>
            </a:extLst>
          </p:cNvPr>
          <p:cNvSpPr txBox="1"/>
          <p:nvPr/>
        </p:nvSpPr>
        <p:spPr>
          <a:xfrm>
            <a:off x="6909613" y="5769765"/>
            <a:ext cx="3746032" cy="3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financial professional/institutional use only. 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ABB923-20DC-4CF2-A9EA-09515236DB84}"/>
              </a:ext>
            </a:extLst>
          </p:cNvPr>
          <p:cNvSpPr txBox="1"/>
          <p:nvPr/>
        </p:nvSpPr>
        <p:spPr>
          <a:xfrm>
            <a:off x="5943600" y="6148053"/>
            <a:ext cx="6030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Boston Harbor Wealth Advisors, LLC is not a registered broker/dealer and is independent of Raymond James Financial Services, Inc. Securities offered through Raymond James Financial Services, Inc., member FINRA / SIPC. Investment Advisory Services offered through Raymond James Financial Services Advisors, Inc.</a:t>
            </a:r>
            <a:endParaRPr lang="en-US" sz="1000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D6F20628-2655-464D-AB1B-1BD4094BCE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2928" y="3349484"/>
            <a:ext cx="4156791" cy="608398"/>
          </a:xfrm>
        </p:spPr>
        <p:txBody>
          <a:bodyPr>
            <a:noAutofit/>
          </a:bodyPr>
          <a:lstStyle/>
          <a:p>
            <a:r>
              <a:rPr lang="en-US" sz="1600" dirty="0"/>
              <a:t>Matt Davis, CEO Boston Harbor Wealth Advisors | Wealth Advisor Raymond James</a:t>
            </a:r>
          </a:p>
        </p:txBody>
      </p:sp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07" y="2120835"/>
            <a:ext cx="7184577" cy="447632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100" dirty="0"/>
              <a:t>How to develop the strongest financial succession plan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How to position your practice for the best deal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Terms of a deal structure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Which terms are easiest to negotiate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What should your analysis look like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Mindset of a buyer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Resources you should consider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63" y="905269"/>
            <a:ext cx="7342622" cy="1215566"/>
          </a:xfrm>
        </p:spPr>
        <p:txBody>
          <a:bodyPr/>
          <a:lstStyle/>
          <a:p>
            <a:r>
              <a:rPr lang="en-US" dirty="0"/>
              <a:t>What we will cover today:</a:t>
            </a:r>
            <a:endParaRPr lang="en-US" b="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859" r="22859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7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95" y="2162888"/>
            <a:ext cx="6539982" cy="419346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Advisor movement experience since 2005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Extensive experience in both employee &amp; independent environment</a:t>
            </a:r>
          </a:p>
          <a:p>
            <a:pPr>
              <a:lnSpc>
                <a:spcPct val="150000"/>
              </a:lnSpc>
            </a:pPr>
            <a:r>
              <a:rPr lang="en-US" dirty="0"/>
              <a:t>4 Partners started BHWA in 2015 &amp; 100mill</a:t>
            </a:r>
          </a:p>
          <a:p>
            <a:pPr>
              <a:lnSpc>
                <a:spcPct val="150000"/>
              </a:lnSpc>
            </a:pPr>
            <a:r>
              <a:rPr lang="en-US" dirty="0"/>
              <a:t>Currently 3.5B AUM </a:t>
            </a:r>
          </a:p>
          <a:p>
            <a:pPr>
              <a:lnSpc>
                <a:spcPct val="150000"/>
              </a:lnSpc>
            </a:pPr>
            <a:r>
              <a:rPr lang="en-US" dirty="0"/>
              <a:t>Company focus – Helping clients and advisors retire on their terms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54" y="640268"/>
            <a:ext cx="4449925" cy="1215566"/>
          </a:xfrm>
        </p:spPr>
        <p:txBody>
          <a:bodyPr/>
          <a:lstStyle/>
          <a:p>
            <a:r>
              <a:rPr lang="en-US" dirty="0"/>
              <a:t>About us: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820" r="22820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46" y="2650568"/>
            <a:ext cx="6181149" cy="4070907"/>
          </a:xfrm>
        </p:spPr>
        <p:txBody>
          <a:bodyPr>
            <a:normAutofit/>
          </a:bodyPr>
          <a:lstStyle/>
          <a:p>
            <a:pPr lvl="0">
              <a:lnSpc>
                <a:spcPct val="125000"/>
              </a:lnSpc>
            </a:pPr>
            <a:r>
              <a:rPr lang="en-US" dirty="0"/>
              <a:t>Leverage industry leaders</a:t>
            </a:r>
          </a:p>
          <a:p>
            <a:pPr lvl="0">
              <a:lnSpc>
                <a:spcPct val="125000"/>
              </a:lnSpc>
            </a:pPr>
            <a:r>
              <a:rPr lang="en-US" dirty="0"/>
              <a:t>Professional valuations</a:t>
            </a:r>
          </a:p>
          <a:p>
            <a:pPr>
              <a:lnSpc>
                <a:spcPct val="125000"/>
              </a:lnSpc>
            </a:pPr>
            <a:r>
              <a:rPr lang="en-US" dirty="0"/>
              <a:t>An advocate to help negotiate</a:t>
            </a:r>
          </a:p>
          <a:p>
            <a:pPr lvl="0">
              <a:lnSpc>
                <a:spcPct val="125000"/>
              </a:lnSpc>
            </a:pPr>
            <a:r>
              <a:rPr lang="en-US" dirty="0"/>
              <a:t>Understand all of the terms &amp; conditions that can be negotiated and what to look for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21" y="1321667"/>
            <a:ext cx="7897284" cy="1215566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+mn-lt"/>
              </a:rPr>
              <a:t>Understand The Market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896" r="22896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5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669" y="2056562"/>
            <a:ext cx="6539982" cy="419346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Recurring vs. nonrecurring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Fee vs. trail</a:t>
            </a:r>
          </a:p>
          <a:p>
            <a:pPr>
              <a:lnSpc>
                <a:spcPct val="150000"/>
              </a:lnSpc>
            </a:pPr>
            <a:r>
              <a:rPr lang="en-US" dirty="0"/>
              <a:t>Comprehensive work with clients</a:t>
            </a:r>
          </a:p>
          <a:p>
            <a:pPr>
              <a:lnSpc>
                <a:spcPct val="150000"/>
              </a:lnSpc>
            </a:pPr>
            <a:r>
              <a:rPr lang="en-US" dirty="0"/>
              <a:t>Impact of ROA</a:t>
            </a:r>
          </a:p>
          <a:p>
            <a:pPr>
              <a:lnSpc>
                <a:spcPct val="150000"/>
              </a:lnSpc>
            </a:pPr>
            <a:r>
              <a:rPr lang="en-US" dirty="0"/>
              <a:t>Client concentration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5" y="746593"/>
            <a:ext cx="5181446" cy="1215566"/>
          </a:xfrm>
        </p:spPr>
        <p:txBody>
          <a:bodyPr>
            <a:normAutofit fontScale="90000"/>
          </a:bodyPr>
          <a:lstStyle/>
          <a:p>
            <a:r>
              <a:rPr lang="en-US" dirty="0"/>
              <a:t>Importance of Revenues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820" r="22820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8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002" r="23002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8E83DE3-C4ED-48FD-9280-D683FEBD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77" y="2463502"/>
            <a:ext cx="7001536" cy="389284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Gross multiples vs. net multiples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Transitioning clients vs. transitioning expenses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Staff and operations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Real estate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E12F639-326F-4834-B9B0-E90BD0AC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86" y="1081683"/>
            <a:ext cx="7819934" cy="1215566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Expenses and why they matter</a:t>
            </a:r>
          </a:p>
        </p:txBody>
      </p:sp>
    </p:spTree>
    <p:extLst>
      <p:ext uri="{BB962C8B-B14F-4D97-AF65-F5344CB8AC3E}">
        <p14:creationId xmlns:p14="http://schemas.microsoft.com/office/powerpoint/2010/main" val="2421716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002" r="23002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8E83DE3-C4ED-48FD-9280-D683FEBD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943" y="1998718"/>
            <a:ext cx="7001536" cy="4540194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Average AUM and revenue per relationship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Net flows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Client age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Location of clients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Optimize your service to your clients</a:t>
            </a:r>
          </a:p>
          <a:p>
            <a:pPr lvl="0">
              <a:lnSpc>
                <a:spcPct val="150000"/>
              </a:lnSpc>
            </a:pPr>
            <a:endParaRPr lang="en-US" dirty="0"/>
          </a:p>
          <a:p>
            <a:pPr marL="0" lv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E12F639-326F-4834-B9B0-E90BD0AC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52" y="633934"/>
            <a:ext cx="7819934" cy="1215566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Optimize Your Client Base</a:t>
            </a:r>
          </a:p>
        </p:txBody>
      </p:sp>
    </p:spTree>
    <p:extLst>
      <p:ext uri="{BB962C8B-B14F-4D97-AF65-F5344CB8AC3E}">
        <p14:creationId xmlns:p14="http://schemas.microsoft.com/office/powerpoint/2010/main" val="137000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978" r="27978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F1A8C66-4525-489B-B0A6-23EF6EBF0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92" y="2682742"/>
            <a:ext cx="6783822" cy="3303388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Regular in person (face to face or zoom) meetings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Comprehensive service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Consistent service process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Client information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Compliant</a:t>
            </a:r>
          </a:p>
          <a:p>
            <a:pPr lvl="0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B027FF8-74BB-4DEE-897C-F54ADF61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179280"/>
            <a:ext cx="7578272" cy="1215566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Optimize Your Service </a:t>
            </a:r>
          </a:p>
        </p:txBody>
      </p:sp>
    </p:spTree>
    <p:extLst>
      <p:ext uri="{BB962C8B-B14F-4D97-AF65-F5344CB8AC3E}">
        <p14:creationId xmlns:p14="http://schemas.microsoft.com/office/powerpoint/2010/main" val="1697125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978" r="27978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F1A8C66-4525-489B-B0A6-23EF6EBF0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92" y="2682742"/>
            <a:ext cx="6072622" cy="330338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Guaranteed vs. non-guaranteed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Upfront payment correlation to deal size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The role financing plays</a:t>
            </a:r>
          </a:p>
          <a:p>
            <a:pPr lvl="0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B027FF8-74BB-4DEE-897C-F54ADF61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179280"/>
            <a:ext cx="7578272" cy="1215566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Upfront payment impact on deal</a:t>
            </a:r>
          </a:p>
        </p:txBody>
      </p:sp>
    </p:spTree>
    <p:extLst>
      <p:ext uri="{BB962C8B-B14F-4D97-AF65-F5344CB8AC3E}">
        <p14:creationId xmlns:p14="http://schemas.microsoft.com/office/powerpoint/2010/main" val="753970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3253"/>
      </a:accent1>
      <a:accent2>
        <a:srgbClr val="0B3253"/>
      </a:accent2>
      <a:accent3>
        <a:srgbClr val="FFFFF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C3589D-EF2D-4AF3-8B55-088F4B14D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40343A-75DB-4E03-95EA-4A75BA0D7FF2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18678</TotalTime>
  <Words>503</Words>
  <Application>Microsoft Office PowerPoint</Application>
  <PresentationFormat>Widescreen</PresentationFormat>
  <Paragraphs>115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Gill Sans SemiBold</vt:lpstr>
      <vt:lpstr>Office Theme</vt:lpstr>
      <vt:lpstr>Negotiate The Best Succession Plan For You</vt:lpstr>
      <vt:lpstr>What we will cover today:</vt:lpstr>
      <vt:lpstr>About us:</vt:lpstr>
      <vt:lpstr>Understand The Market</vt:lpstr>
      <vt:lpstr>Importance of Revenues</vt:lpstr>
      <vt:lpstr>Expenses and why they matter</vt:lpstr>
      <vt:lpstr>Optimize Your Client Base</vt:lpstr>
      <vt:lpstr>Optimize Your Service </vt:lpstr>
      <vt:lpstr>Upfront payment impact on deal</vt:lpstr>
      <vt:lpstr>Guarantees</vt:lpstr>
      <vt:lpstr>Taxes</vt:lpstr>
      <vt:lpstr>Value in your continued service</vt:lpstr>
      <vt:lpstr>Working With Experienced Buyers</vt:lpstr>
      <vt:lpstr>Do Your Due Diligence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YOUR SUCCESSION PLAN?</dc:title>
  <dc:creator>HCONNERS</dc:creator>
  <cp:lastModifiedBy>Harland Conners</cp:lastModifiedBy>
  <cp:revision>158</cp:revision>
  <cp:lastPrinted>2021-11-23T02:17:08Z</cp:lastPrinted>
  <dcterms:created xsi:type="dcterms:W3CDTF">2021-11-11T14:56:21Z</dcterms:created>
  <dcterms:modified xsi:type="dcterms:W3CDTF">2022-04-27T14:59:03Z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