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4"/>
  </p:sldMasterIdLst>
  <p:notesMasterIdLst>
    <p:notesMasterId r:id="rId19"/>
  </p:notesMasterIdLst>
  <p:handoutMasterIdLst>
    <p:handoutMasterId r:id="rId20"/>
  </p:handoutMasterIdLst>
  <p:sldIdLst>
    <p:sldId id="256" r:id="rId5"/>
    <p:sldId id="265" r:id="rId6"/>
    <p:sldId id="259" r:id="rId7"/>
    <p:sldId id="266" r:id="rId8"/>
    <p:sldId id="267" r:id="rId9"/>
    <p:sldId id="270" r:id="rId10"/>
    <p:sldId id="268" r:id="rId11"/>
    <p:sldId id="273" r:id="rId12"/>
    <p:sldId id="269" r:id="rId13"/>
    <p:sldId id="274" r:id="rId14"/>
    <p:sldId id="275" r:id="rId15"/>
    <p:sldId id="276" r:id="rId16"/>
    <p:sldId id="277" r:id="rId17"/>
    <p:sldId id="264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3657"/>
    <a:srgbClr val="014067"/>
    <a:srgbClr val="383B3E"/>
    <a:srgbClr val="3F3F3F"/>
    <a:srgbClr val="014E7D"/>
    <a:srgbClr val="01456F"/>
    <a:srgbClr val="014B79"/>
    <a:srgbClr val="0937C9"/>
    <a:srgbClr val="002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79104" autoAdjust="0"/>
  </p:normalViewPr>
  <p:slideViewPr>
    <p:cSldViewPr snapToGrid="0" showGuides="1">
      <p:cViewPr varScale="1">
        <p:scale>
          <a:sx n="49" d="100"/>
          <a:sy n="49" d="100"/>
        </p:scale>
        <p:origin x="516" y="52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-746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48" d="100"/>
          <a:sy n="48" d="100"/>
        </p:scale>
        <p:origin x="2660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72BFC85-49E4-447A-A7E3-16153CB2FE2A}" type="datetimeFigureOut">
              <a:rPr lang="en-US" smtClean="0"/>
              <a:t>4/26/2022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F1072A3-100F-40A9-915F-8D2D9E696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071B50E-4C60-4F9E-B773-52059170945B}" type="datetimeFigureOut">
              <a:rPr lang="en-US" noProof="0" smtClean="0"/>
              <a:t>4/26/2022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9230CFA-805A-4FD3-B3A0-DAAA5993DA1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8089" y="4473892"/>
            <a:ext cx="5934222" cy="3660458"/>
          </a:xfrm>
        </p:spPr>
        <p:txBody>
          <a:bodyPr/>
          <a:lstStyle/>
          <a:p>
            <a:pPr marL="171450" lvl="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0069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416" y="4473892"/>
            <a:ext cx="6808362" cy="3660458"/>
          </a:xfrm>
        </p:spPr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31088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8719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19780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416" y="4473892"/>
            <a:ext cx="6808362" cy="3660458"/>
          </a:xfrm>
        </p:spPr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6292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4397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200000"/>
              </a:lnSpc>
              <a:buFontTx/>
              <a:buChar char="-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832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1"/>
            <a:ext cx="5608320" cy="45294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8280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41240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35261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40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9060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8534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7421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416" y="4473892"/>
            <a:ext cx="6808362" cy="3660458"/>
          </a:xfrm>
        </p:spPr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703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FEAC5-036B-4506-A41D-E62BFC928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D81570-549C-4C21-BF96-600E55C62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6F5CD-318A-4992-8FE3-299EB3092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5FA93-DD5B-4996-9771-8DD99A0DD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8A17E-A577-49E7-8A12-47C3F087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8BAD99-A3DF-478C-A520-48872FBEB5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60BBF9C3-BBAA-46CA-B8C8-C2DD4FB92B08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4298C3-3F84-44B7-96A7-1A55D76E9347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060B50-E32B-46A8-A8CC-DE9615BD3F0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3B3B9C-9994-42CE-8FB4-74DF1D3C8897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6178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E2F93B-C5FC-4DEC-9DC3-49B04B0155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E8D44A-DDC0-4569-B579-9A443E524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21C2C-360A-400F-B6FC-1F6BA6C47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A7832-2A68-4D9F-8AAF-78D295B2E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1135B-CBE6-47D6-8ED6-4858755C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53203827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966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4601496" y="-6"/>
            <a:ext cx="7590503" cy="4559459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4354252" y="-4141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18EB44-6F21-4FA2-91CB-6489D361C2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6106" y="203007"/>
            <a:ext cx="3216094" cy="49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20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5707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92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917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5876E-3C98-406D-9D6C-9AB9AF1FFB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0"/>
            <a:ext cx="1143002" cy="9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96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EFF8C-5C2A-4587-99CC-C5E500FF05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0"/>
            <a:ext cx="1143002" cy="9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7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ECB231-AFB1-48CF-87AB-A3701CD76B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0"/>
            <a:ext cx="1143002" cy="9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95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CF84-9056-4FA3-A490-ECC9893B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B1C7F-24D8-4049-B40D-7E4E3CD0D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261FB-19F6-4707-B2C1-7DF234713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FB0C3-234F-43E5-9B0F-EF81BE00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6601-7B6E-47FF-805B-3936A686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68DC4D-8F2F-4AE5-BD7D-6731E4131717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347274-0CFA-4FCE-A21D-3CF91AB8976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EE10D4A7-5EBF-473D-A65C-961409662587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02E901-5E59-46B4-B02F-220F23D0A0F4}"/>
              </a:ext>
            </a:extLst>
          </p:cNvPr>
          <p:cNvGrpSpPr/>
          <p:nvPr userDrawn="1"/>
        </p:nvGrpSpPr>
        <p:grpSpPr>
          <a:xfrm flipH="1">
            <a:off x="7561328" y="0"/>
            <a:ext cx="4639713" cy="3541007"/>
            <a:chOff x="0" y="-2"/>
            <a:chExt cx="4639713" cy="3367272"/>
          </a:xfrm>
        </p:grpSpPr>
        <p:sp>
          <p:nvSpPr>
            <p:cNvPr id="10" name="Diagonal Stripe 9">
              <a:extLst>
                <a:ext uri="{FF2B5EF4-FFF2-40B4-BE49-F238E27FC236}">
                  <a16:creationId xmlns:a16="http://schemas.microsoft.com/office/drawing/2014/main" id="{65864DA8-EDC0-4005-9580-E894E91AB92D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26E5C3F-5E88-4F13-8EAA-39F0BD3E548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5C8263E-3625-47B1-80B7-99D1EB3A5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0"/>
            <a:ext cx="1143002" cy="9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1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659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0840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B3FE-9015-40FD-A870-D81B5A86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7A5F-8103-4854-8EBC-5EBEF1EB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561EE-7A0D-4A48-B1E8-22AE36B2F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4715F-2E08-4D3F-A02B-3B35C7C67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EFF71-400C-4840-A4E5-433F99CFA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C2AA6-B68B-449E-B939-B39972E3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DABE32-FDA4-4CF9-A33D-3585B6B136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3B9E511-8120-48BD-A70B-30441558ACC3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5E301CD-112A-4615-8869-D5EED610085B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A4B80D-5672-4367-8F86-83F14B549C1B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ECFAC2-3054-4341-AB69-92F66459E650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32E87F24-D743-47B4-8E2F-2E6F0F682BAD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970838-FC66-487F-A25D-433A13B12299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D48A09-17E8-48B9-8C4E-9CAE4CDA7DCC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B9FE493F-A325-4ED8-B39B-7C4A6CDFCE1C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5875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CF84-9056-4FA3-A490-ECC9893B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B1C7F-24D8-4049-B40D-7E4E3CD0D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261FB-19F6-4707-B2C1-7DF234713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FB0C3-234F-43E5-9B0F-EF81BE00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6601-7B6E-47FF-805B-3936A686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68DC4D-8F2F-4AE5-BD7D-6731E4131717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347274-0CFA-4FCE-A21D-3CF91AB8976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EE10D4A7-5EBF-473D-A65C-961409662587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02E901-5E59-46B4-B02F-220F23D0A0F4}"/>
              </a:ext>
            </a:extLst>
          </p:cNvPr>
          <p:cNvGrpSpPr/>
          <p:nvPr userDrawn="1"/>
        </p:nvGrpSpPr>
        <p:grpSpPr>
          <a:xfrm flipH="1">
            <a:off x="7561328" y="0"/>
            <a:ext cx="4639713" cy="3541007"/>
            <a:chOff x="0" y="-2"/>
            <a:chExt cx="4639713" cy="3367272"/>
          </a:xfrm>
        </p:grpSpPr>
        <p:sp>
          <p:nvSpPr>
            <p:cNvPr id="10" name="Diagonal Stripe 9">
              <a:extLst>
                <a:ext uri="{FF2B5EF4-FFF2-40B4-BE49-F238E27FC236}">
                  <a16:creationId xmlns:a16="http://schemas.microsoft.com/office/drawing/2014/main" id="{65864DA8-EDC0-4005-9580-E894E91AB92D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26E5C3F-5E88-4F13-8EAA-39F0BD3E548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5C8263E-3625-47B1-80B7-99D1EB3A5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0"/>
            <a:ext cx="1143002" cy="9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92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CF84-9056-4FA3-A490-ECC9893B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B1C7F-24D8-4049-B40D-7E4E3CD0D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261FB-19F6-4707-B2C1-7DF234713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FB0C3-234F-43E5-9B0F-EF81BE00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6601-7B6E-47FF-805B-3936A686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68DC4D-8F2F-4AE5-BD7D-6731E4131717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347274-0CFA-4FCE-A21D-3CF91AB8976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EE10D4A7-5EBF-473D-A65C-961409662587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02E901-5E59-46B4-B02F-220F23D0A0F4}"/>
              </a:ext>
            </a:extLst>
          </p:cNvPr>
          <p:cNvGrpSpPr/>
          <p:nvPr userDrawn="1"/>
        </p:nvGrpSpPr>
        <p:grpSpPr>
          <a:xfrm flipH="1">
            <a:off x="7561328" y="0"/>
            <a:ext cx="4639713" cy="3541007"/>
            <a:chOff x="0" y="-2"/>
            <a:chExt cx="4639713" cy="3367272"/>
          </a:xfrm>
        </p:grpSpPr>
        <p:sp>
          <p:nvSpPr>
            <p:cNvPr id="10" name="Diagonal Stripe 9">
              <a:extLst>
                <a:ext uri="{FF2B5EF4-FFF2-40B4-BE49-F238E27FC236}">
                  <a16:creationId xmlns:a16="http://schemas.microsoft.com/office/drawing/2014/main" id="{65864DA8-EDC0-4005-9580-E894E91AB92D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26E5C3F-5E88-4F13-8EAA-39F0BD3E548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5C8263E-3625-47B1-80B7-99D1EB3A5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0"/>
            <a:ext cx="1143002" cy="9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03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CF84-9056-4FA3-A490-ECC9893B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B1C7F-24D8-4049-B40D-7E4E3CD0D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261FB-19F6-4707-B2C1-7DF234713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FB0C3-234F-43E5-9B0F-EF81BE00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6601-7B6E-47FF-805B-3936A686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68DC4D-8F2F-4AE5-BD7D-6731E4131717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347274-0CFA-4FCE-A21D-3CF91AB8976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EE10D4A7-5EBF-473D-A65C-961409662587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02E901-5E59-46B4-B02F-220F23D0A0F4}"/>
              </a:ext>
            </a:extLst>
          </p:cNvPr>
          <p:cNvGrpSpPr/>
          <p:nvPr userDrawn="1"/>
        </p:nvGrpSpPr>
        <p:grpSpPr>
          <a:xfrm flipH="1">
            <a:off x="7561328" y="0"/>
            <a:ext cx="4639713" cy="3541007"/>
            <a:chOff x="0" y="-2"/>
            <a:chExt cx="4639713" cy="3367272"/>
          </a:xfrm>
        </p:grpSpPr>
        <p:sp>
          <p:nvSpPr>
            <p:cNvPr id="10" name="Diagonal Stripe 9">
              <a:extLst>
                <a:ext uri="{FF2B5EF4-FFF2-40B4-BE49-F238E27FC236}">
                  <a16:creationId xmlns:a16="http://schemas.microsoft.com/office/drawing/2014/main" id="{65864DA8-EDC0-4005-9580-E894E91AB92D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26E5C3F-5E88-4F13-8EAA-39F0BD3E548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5C8263E-3625-47B1-80B7-99D1EB3A5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0" y="0"/>
            <a:ext cx="1143002" cy="9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777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0E671-CA8C-4613-93BB-4BD7B4678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B12F8-2C6B-45B4-BB8D-C6AE0418E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BFB1D-2487-4800-B650-C64269B57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E3A39-103E-4717-93BC-40063B9B7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034FD-7D82-4B6B-B20A-37DD7BEE4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31590-A887-4C19-A7BE-778246E9A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23FC03-3FD9-40F1-96CA-64B04F9C93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7F5C33A2-C227-4A7D-9991-288E61C46C79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FFF6AA-F2BA-42DB-8584-5A872A56558B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5E3A5F-E702-40E1-9601-68E4895C08AB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96D180-2184-4F5A-AF88-910E19AFE95F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844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9D5A1-9A2A-4231-9B56-BE6DDC94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5077A-C55B-4782-8285-8B3872DEA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48BAE-F6E8-46EF-9D5A-A1E9E9B6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A44E6-3B9F-40CB-A225-FA5076B50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BAD0B-FF3F-4D95-A574-629083ACB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48F0B-D269-4E48-82C1-4A1EFE907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D9F4D9-D75D-49B6-92EB-7FF7125939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B0B1BF90-2515-4609-A7AD-C1CAA4232B47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77A2B1-1FDD-4EAA-87C3-90F5525FB0F0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AC8AA2-C2AC-42AC-995B-4D23F18CB450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C6E7D8-8E3B-488D-B6E8-7C861B897168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0221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410A3-6773-45D1-BA8F-DB110E4DC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3523C-ED99-4BDF-AB06-E938747FB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71FD1-DB5E-4886-9BB4-60FB04F27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92429-3797-4A3D-856A-35B52F848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0EE0D-D2D2-47AE-A23A-D87D8F784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0051140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1CA900-624C-4890-87C0-9844DAE10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B763A-C15D-4CF7-9DE6-CB0B4AC4F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BCE3C-1887-4662-8489-39388AA9CC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D4369-92E3-49E7-AC31-7AD571848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B5B12-B068-49B3-9F6C-6C52A6EB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7774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94" r:id="rId2"/>
    <p:sldLayoutId id="2147483774" r:id="rId3"/>
    <p:sldLayoutId id="2147483797" r:id="rId4"/>
    <p:sldLayoutId id="2147483795" r:id="rId5"/>
    <p:sldLayoutId id="2147483796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90" r:id="rId13"/>
    <p:sldLayoutId id="2147483651" r:id="rId14"/>
    <p:sldLayoutId id="2147483710" r:id="rId15"/>
    <p:sldLayoutId id="2147483709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674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joinbhwa.com/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57F6BCE-75BB-4ECD-BEA5-21C36A9CC0E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184" r="21184"/>
          <a:stretch/>
        </p:blipFill>
        <p:spPr>
          <a:xfrm>
            <a:off x="1683398" y="860944"/>
            <a:ext cx="4428523" cy="513708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897696"/>
            <a:ext cx="5929423" cy="111110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+mn-lt"/>
              </a:rPr>
              <a:t>What Is The True Independent Advisor Payout Rate</a:t>
            </a:r>
            <a:r>
              <a:rPr lang="en-US" b="0" dirty="0">
                <a:latin typeface="+mn-lt"/>
              </a:rPr>
              <a:t>?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E6B042D-E9CB-40E0-AAE9-6AD11F53E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2717803" y="2266951"/>
            <a:ext cx="2412998" cy="2324097"/>
          </a:xfrm>
          <a:prstGeom prst="hexagon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1625C0-8BFC-418E-85BB-BCC0B869B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993" y="3288655"/>
            <a:ext cx="2133604" cy="3291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C05D3D-FBCF-4DC8-B5CE-8B09DCE1BF7C}"/>
              </a:ext>
            </a:extLst>
          </p:cNvPr>
          <p:cNvSpPr txBox="1"/>
          <p:nvPr/>
        </p:nvSpPr>
        <p:spPr>
          <a:xfrm>
            <a:off x="7194129" y="5998033"/>
            <a:ext cx="37460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 financial professional/institutional use only.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837" r="21837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70387900-EC29-4097-B133-E87A362AE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866" y="2584040"/>
            <a:ext cx="6072622" cy="4184645"/>
          </a:xfrm>
        </p:spPr>
        <p:txBody>
          <a:bodyPr>
            <a:normAutofit/>
          </a:bodyPr>
          <a:lstStyle/>
          <a:p>
            <a:pPr lvl="0">
              <a:lnSpc>
                <a:spcPct val="160000"/>
              </a:lnSpc>
            </a:pPr>
            <a:r>
              <a:rPr lang="en-US" sz="2200" dirty="0"/>
              <a:t>Short term vs. long term</a:t>
            </a:r>
          </a:p>
          <a:p>
            <a:pPr lvl="0">
              <a:lnSpc>
                <a:spcPct val="160000"/>
              </a:lnSpc>
            </a:pPr>
            <a:r>
              <a:rPr lang="en-US" sz="2200" dirty="0"/>
              <a:t>COBRA</a:t>
            </a:r>
          </a:p>
          <a:p>
            <a:pPr lvl="0">
              <a:lnSpc>
                <a:spcPct val="160000"/>
              </a:lnSpc>
            </a:pPr>
            <a:r>
              <a:rPr lang="en-US" sz="2200" dirty="0"/>
              <a:t>Health, dental, vision, life, di, </a:t>
            </a:r>
            <a:r>
              <a:rPr lang="en-US" sz="2200" dirty="0" err="1"/>
              <a:t>etc</a:t>
            </a:r>
            <a:endParaRPr lang="en-US" sz="2200" dirty="0"/>
          </a:p>
          <a:p>
            <a:pPr lvl="0">
              <a:lnSpc>
                <a:spcPct val="160000"/>
              </a:lnSpc>
            </a:pPr>
            <a:r>
              <a:rPr lang="en-US" sz="2200" dirty="0"/>
              <a:t>P.E.O – Professional Employer Organization</a:t>
            </a:r>
          </a:p>
          <a:p>
            <a:pPr lvl="1">
              <a:lnSpc>
                <a:spcPct val="160000"/>
              </a:lnSpc>
            </a:pPr>
            <a:r>
              <a:rPr lang="en-US" sz="2200" dirty="0"/>
              <a:t>Bundled benefits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042EA08-5C78-4CA3-9105-46FF902AC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18" y="1264910"/>
            <a:ext cx="7715639" cy="1215566"/>
          </a:xfrm>
        </p:spPr>
        <p:txBody>
          <a:bodyPr>
            <a:normAutofit/>
          </a:bodyPr>
          <a:lstStyle/>
          <a:p>
            <a:r>
              <a:rPr lang="en-US" sz="3600" dirty="0"/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1917616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38" y="2151155"/>
            <a:ext cx="6471501" cy="4240591"/>
          </a:xfrm>
        </p:spPr>
        <p:txBody>
          <a:bodyPr>
            <a:normAutofit fontScale="25000" lnSpcReduction="20000"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8400" dirty="0"/>
              <a:t>Research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8400" dirty="0"/>
              <a:t>Financial Planning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8400" dirty="0"/>
              <a:t>Performance Reporting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8400" dirty="0"/>
              <a:t>Trading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8400" dirty="0"/>
              <a:t>CRM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8400" dirty="0"/>
              <a:t>Email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8400" dirty="0"/>
              <a:t>Drip marketing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8400" dirty="0"/>
              <a:t>Client Aggregation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66" y="632659"/>
            <a:ext cx="7578272" cy="1215566"/>
          </a:xfrm>
        </p:spPr>
        <p:txBody>
          <a:bodyPr>
            <a:normAutofit/>
          </a:bodyPr>
          <a:lstStyle/>
          <a:p>
            <a:r>
              <a:rPr lang="en-US" sz="3600" dirty="0"/>
              <a:t>Technology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9206" r="29206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402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9108"/>
            <a:ext cx="6471501" cy="3737242"/>
          </a:xfrm>
        </p:spPr>
        <p:txBody>
          <a:bodyPr>
            <a:norm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/>
              <a:t>Have all possible expenses listed out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/>
              <a:t>Transitions have some loss of clients/assets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/>
              <a:t>Transitions have a revenue ramp-up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/>
              <a:t>Have a trusted resource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/>
              <a:t>Inflation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34" y="999120"/>
            <a:ext cx="6768032" cy="1215566"/>
          </a:xfrm>
        </p:spPr>
        <p:txBody>
          <a:bodyPr>
            <a:normAutofit/>
          </a:bodyPr>
          <a:lstStyle/>
          <a:p>
            <a:r>
              <a:rPr lang="en-US" sz="3600" dirty="0"/>
              <a:t>Gaps We See In The Analysis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9206" r="29206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557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837" r="21837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70387900-EC29-4097-B133-E87A362AE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01" y="2171705"/>
            <a:ext cx="6922046" cy="4184645"/>
          </a:xfrm>
        </p:spPr>
        <p:txBody>
          <a:bodyPr>
            <a:normAutofit/>
          </a:bodyPr>
          <a:lstStyle/>
          <a:p>
            <a:pPr lvl="0">
              <a:lnSpc>
                <a:spcPct val="160000"/>
              </a:lnSpc>
            </a:pPr>
            <a:r>
              <a:rPr lang="en-US" sz="2200" dirty="0"/>
              <a:t>Net payouts range – we’ve seen mid-50s – low 70s</a:t>
            </a:r>
          </a:p>
          <a:p>
            <a:pPr lvl="0">
              <a:lnSpc>
                <a:spcPct val="160000"/>
              </a:lnSpc>
            </a:pPr>
            <a:r>
              <a:rPr lang="en-US" sz="2200" dirty="0"/>
              <a:t>Be intentional about where you spend money</a:t>
            </a:r>
          </a:p>
          <a:p>
            <a:pPr lvl="0">
              <a:lnSpc>
                <a:spcPct val="160000"/>
              </a:lnSpc>
            </a:pPr>
            <a:r>
              <a:rPr lang="en-US" sz="2200" dirty="0"/>
              <a:t>Have projection tools that allow you to model hypotheticals over time</a:t>
            </a:r>
          </a:p>
          <a:p>
            <a:pPr lvl="0">
              <a:lnSpc>
                <a:spcPct val="160000"/>
              </a:lnSpc>
            </a:pPr>
            <a:r>
              <a:rPr lang="en-US" sz="2200" dirty="0"/>
              <a:t>Ask questions</a:t>
            </a:r>
          </a:p>
          <a:p>
            <a:pPr lvl="0">
              <a:lnSpc>
                <a:spcPct val="160000"/>
              </a:lnSpc>
            </a:pPr>
            <a:r>
              <a:rPr lang="en-US" sz="2200" dirty="0"/>
              <a:t>Have an advocate 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042EA08-5C78-4CA3-9105-46FF902AC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53" y="629291"/>
            <a:ext cx="7715639" cy="1215566"/>
          </a:xfrm>
        </p:spPr>
        <p:txBody>
          <a:bodyPr>
            <a:normAutofit/>
          </a:bodyPr>
          <a:lstStyle/>
          <a:p>
            <a:r>
              <a:rPr lang="en-US" sz="3600" dirty="0"/>
              <a:t>Do Your Due Diligence</a:t>
            </a:r>
          </a:p>
        </p:txBody>
      </p:sp>
    </p:spTree>
    <p:extLst>
      <p:ext uri="{BB962C8B-B14F-4D97-AF65-F5344CB8AC3E}">
        <p14:creationId xmlns:p14="http://schemas.microsoft.com/office/powerpoint/2010/main" val="3743509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3FB895-3D21-4707-8EDE-3F825906DE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22929" y="3948780"/>
            <a:ext cx="3445782" cy="288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978-767-8667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0B41C33-430D-4B31-A546-F856469194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22928" y="4286242"/>
            <a:ext cx="3445783" cy="289070"/>
          </a:xfrm>
        </p:spPr>
        <p:txBody>
          <a:bodyPr>
            <a:noAutofit/>
          </a:bodyPr>
          <a:lstStyle/>
          <a:p>
            <a:r>
              <a:rPr lang="en-US" sz="1600" dirty="0"/>
              <a:t>advisors@joinbhwa.com</a:t>
            </a:r>
          </a:p>
        </p:txBody>
      </p:sp>
      <p:pic>
        <p:nvPicPr>
          <p:cNvPr id="18" name="Picture Placeholder 16">
            <a:extLst>
              <a:ext uri="{FF2B5EF4-FFF2-40B4-BE49-F238E27FC236}">
                <a16:creationId xmlns:a16="http://schemas.microsoft.com/office/drawing/2014/main" id="{BA026684-ED32-4C82-8EFB-03E9E047EA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225" r="21225"/>
          <a:stretch/>
        </p:blipFill>
        <p:spPr>
          <a:xfrm>
            <a:off x="1683398" y="860944"/>
            <a:ext cx="4428523" cy="5137089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B6C5EAB-81FF-4827-A160-22F4363C6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5842" y="1811101"/>
            <a:ext cx="4853573" cy="901235"/>
          </a:xfrm>
        </p:spPr>
        <p:txBody>
          <a:bodyPr/>
          <a:lstStyle/>
          <a:p>
            <a:r>
              <a:rPr lang="en-US" dirty="0"/>
              <a:t>Thank </a:t>
            </a:r>
            <a:r>
              <a:rPr lang="en-US" b="0" dirty="0"/>
              <a:t>You.</a:t>
            </a: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7CE8B54A-D8B2-498F-ACFB-31AC2DEB8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2679702" y="2388914"/>
            <a:ext cx="2412998" cy="2080172"/>
          </a:xfrm>
          <a:prstGeom prst="hexagon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CF4B4-CFC4-41F0-BDFB-100ACFCF5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532" y="3297233"/>
            <a:ext cx="1815337" cy="2800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5FC807-7D2A-4A93-8AE0-2CCC4674B5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22928" y="4594956"/>
            <a:ext cx="3762413" cy="627973"/>
          </a:xfrm>
        </p:spPr>
        <p:txBody>
          <a:bodyPr>
            <a:noAutofit/>
          </a:bodyPr>
          <a:lstStyle/>
          <a:p>
            <a:r>
              <a:rPr lang="en-US" sz="1600" dirty="0">
                <a:hlinkClick r:id="rId5"/>
              </a:rPr>
              <a:t>www.joinbhwa.com</a:t>
            </a:r>
            <a:endParaRPr lang="en-US" sz="1600" dirty="0"/>
          </a:p>
          <a:p>
            <a:r>
              <a:rPr lang="en-US" sz="1600" dirty="0"/>
              <a:t>1400 Computer Dr. Westborough, MA</a:t>
            </a:r>
          </a:p>
          <a:p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382831-0D1E-47A2-8456-1C4F9A0BBD45}"/>
              </a:ext>
            </a:extLst>
          </p:cNvPr>
          <p:cNvSpPr txBox="1"/>
          <p:nvPr/>
        </p:nvSpPr>
        <p:spPr>
          <a:xfrm>
            <a:off x="6909613" y="5769765"/>
            <a:ext cx="3746032" cy="31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 financial professional/institutional use only. 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ABB923-20DC-4CF2-A9EA-09515236DB84}"/>
              </a:ext>
            </a:extLst>
          </p:cNvPr>
          <p:cNvSpPr txBox="1"/>
          <p:nvPr/>
        </p:nvSpPr>
        <p:spPr>
          <a:xfrm>
            <a:off x="5943600" y="6148053"/>
            <a:ext cx="60302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Boston Harbor Wealth Advisors, LLC is not a registered broker/dealer and is independent of Raymond James Financial Services, Inc. Securities offered through Raymond James Financial Services, Inc., member FINRA / SIPC. Investment Advisory Services offered through Raymond James Financial Services Advisors, Inc.</a:t>
            </a:r>
            <a:endParaRPr lang="en-US" sz="1000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D6F20628-2655-464D-AB1B-1BD4094BCE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22928" y="3349484"/>
            <a:ext cx="4156791" cy="608398"/>
          </a:xfrm>
        </p:spPr>
        <p:txBody>
          <a:bodyPr>
            <a:noAutofit/>
          </a:bodyPr>
          <a:lstStyle/>
          <a:p>
            <a:r>
              <a:rPr lang="en-US" sz="1600" dirty="0"/>
              <a:t>Matt Davis, CEO Boston Harbor Wealth Advisors | Wealth Advisor Raymond James</a:t>
            </a:r>
          </a:p>
        </p:txBody>
      </p:sp>
    </p:spTree>
    <p:extLst>
      <p:ext uri="{BB962C8B-B14F-4D97-AF65-F5344CB8AC3E}">
        <p14:creationId xmlns:p14="http://schemas.microsoft.com/office/powerpoint/2010/main" val="2260955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808" y="2245146"/>
            <a:ext cx="6738348" cy="4502791"/>
          </a:xfrm>
        </p:spPr>
        <p:txBody>
          <a:bodyPr>
            <a:normAutofit fontScale="92500" lnSpcReduction="20000"/>
          </a:bodyPr>
          <a:lstStyle/>
          <a:p>
            <a:endParaRPr lang="en-US" sz="3100" dirty="0"/>
          </a:p>
          <a:p>
            <a:r>
              <a:rPr lang="en-US" dirty="0"/>
              <a:t>Review the differences between an employee and independent advisor compensation plans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dirty="0"/>
              <a:t>Differences between advertised and real rates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dirty="0"/>
              <a:t>Identify the largest expenses advisors incur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dirty="0"/>
              <a:t>How to reduce or eliminate unnecessary costs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dirty="0"/>
              <a:t>Calculate your earnings from the revenue you </a:t>
            </a:r>
            <a:br>
              <a:rPr lang="en-US" dirty="0"/>
            </a:br>
            <a:r>
              <a:rPr lang="en-US" dirty="0"/>
              <a:t>generate.</a:t>
            </a:r>
          </a:p>
          <a:p>
            <a:pPr marL="0" indent="0">
              <a:buNone/>
            </a:pPr>
            <a:endParaRPr lang="en-US" dirty="0"/>
          </a:p>
          <a:p>
            <a:pPr marL="457200" lvl="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763" y="905269"/>
            <a:ext cx="7342622" cy="1215566"/>
          </a:xfrm>
        </p:spPr>
        <p:txBody>
          <a:bodyPr/>
          <a:lstStyle/>
          <a:p>
            <a:r>
              <a:rPr lang="en-US" dirty="0"/>
              <a:t>What we will cover today:</a:t>
            </a:r>
            <a:endParaRPr lang="en-US" b="0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859" r="22859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577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795" y="2162888"/>
            <a:ext cx="6539982" cy="4193462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50000"/>
              </a:lnSpc>
            </a:pPr>
            <a:r>
              <a:rPr lang="en-US" dirty="0"/>
              <a:t>Advisor movement experience since 2005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Extensive experience in both employee &amp; independent environment</a:t>
            </a:r>
          </a:p>
          <a:p>
            <a:pPr>
              <a:lnSpc>
                <a:spcPct val="150000"/>
              </a:lnSpc>
            </a:pPr>
            <a:r>
              <a:rPr lang="en-US" dirty="0"/>
              <a:t>4 Partners started BHWA in 2015 </a:t>
            </a:r>
          </a:p>
          <a:p>
            <a:pPr>
              <a:lnSpc>
                <a:spcPct val="150000"/>
              </a:lnSpc>
            </a:pPr>
            <a:r>
              <a:rPr lang="en-US" dirty="0"/>
              <a:t>Company focus – Providing supported independence for advisors moving from W2 - 1099</a:t>
            </a:r>
          </a:p>
          <a:p>
            <a:pPr>
              <a:lnSpc>
                <a:spcPct val="150000"/>
              </a:lnSpc>
            </a:pPr>
            <a:r>
              <a:rPr lang="en-US" dirty="0"/>
              <a:t>Group started with 100 Million and has grown to 3.6 Billion as of November 2021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54" y="640268"/>
            <a:ext cx="4449925" cy="1215566"/>
          </a:xfrm>
        </p:spPr>
        <p:txBody>
          <a:bodyPr/>
          <a:lstStyle/>
          <a:p>
            <a:r>
              <a:rPr lang="en-US" dirty="0"/>
              <a:t>About us: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820" r="22820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05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26" y="2456636"/>
            <a:ext cx="6181149" cy="4070907"/>
          </a:xfrm>
        </p:spPr>
        <p:txBody>
          <a:bodyPr>
            <a:normAutofit/>
          </a:bodyPr>
          <a:lstStyle/>
          <a:p>
            <a:pPr lvl="0">
              <a:lnSpc>
                <a:spcPct val="125000"/>
              </a:lnSpc>
            </a:pPr>
            <a:r>
              <a:rPr lang="en-US" sz="2200" dirty="0"/>
              <a:t>20 years financial services industry has gone from roughly 60% employee advisors to 40%</a:t>
            </a:r>
          </a:p>
          <a:p>
            <a:pPr>
              <a:lnSpc>
                <a:spcPct val="125000"/>
              </a:lnSpc>
            </a:pPr>
            <a:r>
              <a:rPr lang="en-US" sz="2200" dirty="0"/>
              <a:t>Reasons for the migration to independence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Control of resources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Equity / enterprise value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Ongoing compensation</a:t>
            </a:r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521" y="896365"/>
            <a:ext cx="7342622" cy="1215566"/>
          </a:xfrm>
        </p:spPr>
        <p:txBody>
          <a:bodyPr>
            <a:normAutofit/>
          </a:bodyPr>
          <a:lstStyle/>
          <a:p>
            <a:r>
              <a:rPr lang="en-US" sz="4000" b="0" dirty="0">
                <a:latin typeface="+mn-lt"/>
              </a:rPr>
              <a:t>Advisor Migration Continues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896" r="22896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5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185" y="2448988"/>
            <a:ext cx="6975582" cy="3737242"/>
          </a:xfrm>
        </p:spPr>
        <p:txBody>
          <a:bodyPr>
            <a:norm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/>
              <a:t>Advertised rates vary significantly 75-95%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/>
              <a:t>BDs charge more expenses than just the grid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/>
              <a:t>Oftentimes, the higher the rate, the more expenses you’ll pay beyond the grid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/>
              <a:t>If you don’t ask, you may not receive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/>
              <a:t>They will change over time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022" y="935325"/>
            <a:ext cx="7578272" cy="1215566"/>
          </a:xfrm>
        </p:spPr>
        <p:txBody>
          <a:bodyPr>
            <a:normAutofit/>
          </a:bodyPr>
          <a:lstStyle/>
          <a:p>
            <a:r>
              <a:rPr lang="en-US" sz="3600" dirty="0"/>
              <a:t>Advertised Rates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9206" r="29206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541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7978" r="27978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6F1A8C66-4525-489B-B0A6-23EF6EBF0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192" y="2682742"/>
            <a:ext cx="6072622" cy="3303388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sz="2200" dirty="0"/>
              <a:t>BD charges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Real estate</a:t>
            </a:r>
          </a:p>
          <a:p>
            <a:pPr lvl="0">
              <a:lnSpc>
                <a:spcPct val="150000"/>
              </a:lnSpc>
            </a:pPr>
            <a:r>
              <a:rPr lang="en-US" sz="2200" dirty="0"/>
              <a:t>Staffing</a:t>
            </a:r>
          </a:p>
          <a:p>
            <a:pPr lvl="0">
              <a:lnSpc>
                <a:spcPct val="150000"/>
              </a:lnSpc>
            </a:pPr>
            <a:r>
              <a:rPr lang="en-US" sz="2200" dirty="0"/>
              <a:t>Benefits</a:t>
            </a:r>
          </a:p>
          <a:p>
            <a:pPr lvl="0">
              <a:lnSpc>
                <a:spcPct val="150000"/>
              </a:lnSpc>
            </a:pPr>
            <a:r>
              <a:rPr lang="en-US" sz="2200" dirty="0"/>
              <a:t>Technology </a:t>
            </a:r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B027FF8-74BB-4DEE-897C-F54ADF61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179280"/>
            <a:ext cx="7578272" cy="1215566"/>
          </a:xfrm>
        </p:spPr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Largest Practice Expenses</a:t>
            </a:r>
          </a:p>
        </p:txBody>
      </p:sp>
    </p:spTree>
    <p:extLst>
      <p:ext uri="{BB962C8B-B14F-4D97-AF65-F5344CB8AC3E}">
        <p14:creationId xmlns:p14="http://schemas.microsoft.com/office/powerpoint/2010/main" val="753970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002" r="23002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98E83DE3-C4ED-48FD-9280-D683FEBDE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77" y="2463502"/>
            <a:ext cx="7001536" cy="3892847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sz="2200" dirty="0"/>
              <a:t>Grid</a:t>
            </a:r>
          </a:p>
          <a:p>
            <a:pPr lvl="0">
              <a:lnSpc>
                <a:spcPct val="150000"/>
              </a:lnSpc>
            </a:pPr>
            <a:r>
              <a:rPr lang="en-US" sz="2200" dirty="0"/>
              <a:t>Admin charges on fee/managed accounts</a:t>
            </a:r>
          </a:p>
          <a:p>
            <a:pPr lvl="0">
              <a:lnSpc>
                <a:spcPct val="150000"/>
              </a:lnSpc>
            </a:pPr>
            <a:r>
              <a:rPr lang="en-US" sz="2200" dirty="0"/>
              <a:t>Trading</a:t>
            </a:r>
          </a:p>
          <a:p>
            <a:pPr lvl="0">
              <a:lnSpc>
                <a:spcPct val="150000"/>
              </a:lnSpc>
            </a:pPr>
            <a:r>
              <a:rPr lang="en-US" sz="2200" dirty="0"/>
              <a:t>Affiliation charge</a:t>
            </a:r>
          </a:p>
          <a:p>
            <a:pPr lvl="0">
              <a:lnSpc>
                <a:spcPct val="150000"/>
              </a:lnSpc>
            </a:pPr>
            <a:r>
              <a:rPr lang="en-US" sz="2200" dirty="0"/>
              <a:t>Tech</a:t>
            </a:r>
          </a:p>
          <a:p>
            <a:pPr lvl="0">
              <a:lnSpc>
                <a:spcPct val="150000"/>
              </a:lnSpc>
            </a:pPr>
            <a:r>
              <a:rPr lang="en-US" sz="2200" dirty="0"/>
              <a:t>Services 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E12F639-326F-4834-B9B0-E90BD0AC5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86" y="1081683"/>
            <a:ext cx="7819934" cy="1215566"/>
          </a:xfrm>
        </p:spPr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Broker Dealer Charges</a:t>
            </a:r>
          </a:p>
        </p:txBody>
      </p:sp>
    </p:spTree>
    <p:extLst>
      <p:ext uri="{BB962C8B-B14F-4D97-AF65-F5344CB8AC3E}">
        <p14:creationId xmlns:p14="http://schemas.microsoft.com/office/powerpoint/2010/main" val="2421716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002" r="23002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98E83DE3-C4ED-48FD-9280-D683FEBDE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943" y="1998718"/>
            <a:ext cx="7001536" cy="4540194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50000"/>
              </a:lnSpc>
            </a:pPr>
            <a:r>
              <a:rPr lang="en-US" dirty="0"/>
              <a:t>Options: 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Create new space</a:t>
            </a:r>
          </a:p>
          <a:p>
            <a:pPr lvl="2">
              <a:lnSpc>
                <a:spcPct val="150000"/>
              </a:lnSpc>
            </a:pPr>
            <a:r>
              <a:rPr lang="en-US" sz="2400" dirty="0"/>
              <a:t>Lease</a:t>
            </a:r>
          </a:p>
          <a:p>
            <a:pPr lvl="2">
              <a:lnSpc>
                <a:spcPct val="150000"/>
              </a:lnSpc>
            </a:pPr>
            <a:r>
              <a:rPr lang="en-US" sz="2400" dirty="0"/>
              <a:t>Buildout</a:t>
            </a:r>
          </a:p>
          <a:p>
            <a:pPr lvl="2">
              <a:lnSpc>
                <a:spcPct val="150000"/>
              </a:lnSpc>
            </a:pPr>
            <a:r>
              <a:rPr lang="en-US" sz="2400" dirty="0"/>
              <a:t>Ongoing expense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Join existing space</a:t>
            </a:r>
          </a:p>
          <a:p>
            <a:pPr lvl="2">
              <a:lnSpc>
                <a:spcPct val="150000"/>
              </a:lnSpc>
            </a:pPr>
            <a:r>
              <a:rPr lang="en-US" sz="2400" dirty="0"/>
              <a:t>Fully bundled vs. ala carte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Join shared space</a:t>
            </a:r>
          </a:p>
          <a:p>
            <a:pPr lvl="2">
              <a:lnSpc>
                <a:spcPct val="150000"/>
              </a:lnSpc>
            </a:pPr>
            <a:r>
              <a:rPr lang="en-US" sz="2400" dirty="0"/>
              <a:t>Fully bundled vs. ala carte</a:t>
            </a:r>
          </a:p>
          <a:p>
            <a:pPr marL="0" lv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E12F639-326F-4834-B9B0-E90BD0AC5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52" y="633934"/>
            <a:ext cx="7819934" cy="1215566"/>
          </a:xfrm>
        </p:spPr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Real Estate</a:t>
            </a:r>
          </a:p>
        </p:txBody>
      </p:sp>
    </p:spTree>
    <p:extLst>
      <p:ext uri="{BB962C8B-B14F-4D97-AF65-F5344CB8AC3E}">
        <p14:creationId xmlns:p14="http://schemas.microsoft.com/office/powerpoint/2010/main" val="1370004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837" r="21837"/>
          <a:stretch/>
        </p:blipFill>
        <p:spPr>
          <a:xfrm>
            <a:off x="6604000" y="0"/>
            <a:ext cx="5588000" cy="6872249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70387900-EC29-4097-B133-E87A362AE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699" y="2536830"/>
            <a:ext cx="6072622" cy="4184645"/>
          </a:xfrm>
        </p:spPr>
        <p:txBody>
          <a:bodyPr>
            <a:normAutofit/>
          </a:bodyPr>
          <a:lstStyle/>
          <a:p>
            <a:pPr lvl="0">
              <a:lnSpc>
                <a:spcPct val="160000"/>
              </a:lnSpc>
            </a:pPr>
            <a:r>
              <a:rPr lang="en-US" sz="2200" dirty="0"/>
              <a:t>Hiring bonus if applicable</a:t>
            </a:r>
          </a:p>
          <a:p>
            <a:pPr lvl="0">
              <a:lnSpc>
                <a:spcPct val="160000"/>
              </a:lnSpc>
            </a:pPr>
            <a:r>
              <a:rPr lang="en-US" sz="2200" dirty="0"/>
              <a:t>Salary</a:t>
            </a:r>
          </a:p>
          <a:p>
            <a:pPr lvl="0">
              <a:lnSpc>
                <a:spcPct val="160000"/>
              </a:lnSpc>
            </a:pPr>
            <a:r>
              <a:rPr lang="en-US" sz="2200" dirty="0"/>
              <a:t>Employment taxes</a:t>
            </a:r>
          </a:p>
          <a:p>
            <a:pPr lvl="0">
              <a:lnSpc>
                <a:spcPct val="160000"/>
              </a:lnSpc>
            </a:pPr>
            <a:r>
              <a:rPr lang="en-US" sz="2200" dirty="0"/>
              <a:t>Benefits</a:t>
            </a:r>
          </a:p>
          <a:p>
            <a:pPr lvl="0">
              <a:lnSpc>
                <a:spcPct val="160000"/>
              </a:lnSpc>
            </a:pPr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042EA08-5C78-4CA3-9105-46FF902AC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961" y="1137874"/>
            <a:ext cx="7715639" cy="1215566"/>
          </a:xfrm>
        </p:spPr>
        <p:txBody>
          <a:bodyPr>
            <a:normAutofit/>
          </a:bodyPr>
          <a:lstStyle/>
          <a:p>
            <a:r>
              <a:rPr lang="en-US" sz="3600" dirty="0"/>
              <a:t>Staff</a:t>
            </a:r>
          </a:p>
        </p:txBody>
      </p:sp>
    </p:spTree>
    <p:extLst>
      <p:ext uri="{BB962C8B-B14F-4D97-AF65-F5344CB8AC3E}">
        <p14:creationId xmlns:p14="http://schemas.microsoft.com/office/powerpoint/2010/main" val="1651402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B3253"/>
      </a:accent1>
      <a:accent2>
        <a:srgbClr val="0B3253"/>
      </a:accent2>
      <a:accent3>
        <a:srgbClr val="FFFFFF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9C3589D-EF2D-4AF3-8B55-088F4B14D6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759597-1FA4-4F46-9BA8-01240C5602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40343A-75DB-4E03-95EA-4A75BA0D7FF2}">
  <ds:schemaRefs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16383</TotalTime>
  <Words>486</Words>
  <Application>Microsoft Office PowerPoint</Application>
  <PresentationFormat>Widescreen</PresentationFormat>
  <Paragraphs>120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Gill Sans SemiBold</vt:lpstr>
      <vt:lpstr>Office Theme</vt:lpstr>
      <vt:lpstr>What Is The True Independent Advisor Payout Rate?</vt:lpstr>
      <vt:lpstr>What we will cover today:</vt:lpstr>
      <vt:lpstr>About us:</vt:lpstr>
      <vt:lpstr>Advisor Migration Continues</vt:lpstr>
      <vt:lpstr>Advertised Rates</vt:lpstr>
      <vt:lpstr>Largest Practice Expenses</vt:lpstr>
      <vt:lpstr>Broker Dealer Charges</vt:lpstr>
      <vt:lpstr>Real Estate</vt:lpstr>
      <vt:lpstr>Staff</vt:lpstr>
      <vt:lpstr>Benefits</vt:lpstr>
      <vt:lpstr>Technology</vt:lpstr>
      <vt:lpstr>Gaps We See In The Analysis</vt:lpstr>
      <vt:lpstr>Do Your Due Diligence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YOUR SUCCESSION PLAN?</dc:title>
  <dc:creator>HCONNERS</dc:creator>
  <cp:lastModifiedBy>Harland Conners</cp:lastModifiedBy>
  <cp:revision>126</cp:revision>
  <cp:lastPrinted>2021-11-23T02:17:08Z</cp:lastPrinted>
  <dcterms:created xsi:type="dcterms:W3CDTF">2021-11-11T14:56:21Z</dcterms:created>
  <dcterms:modified xsi:type="dcterms:W3CDTF">2022-04-26T14:38:23Z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